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14725E"/>
            </a:solidFill>
            <a:ln>
              <a:solidFill>
                <a:srgbClr val="14725E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5</c:v>
                </c:pt>
                <c:pt idx="18">
                  <c:v>6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6</c:v>
                </c:pt>
                <c:pt idx="24">
                  <c:v>6</c:v>
                </c:pt>
                <c:pt idx="25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and Plastic Surgery</c:v>
                </c:pt>
              </c:strCache>
            </c:strRef>
          </c:tx>
          <c:spPr>
            <a:solidFill>
              <a:srgbClr val="4B2CA3"/>
            </a:solidFill>
            <a:ln>
              <a:solidFill>
                <a:srgbClr val="4B2CA3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Pathology</c:v>
                </c:pt>
              </c:strCache>
            </c:strRef>
          </c:tx>
          <c:spPr>
            <a:solidFill>
              <a:srgbClr val="6A2CA0"/>
            </a:solidFill>
            <a:ln>
              <a:solidFill>
                <a:srgbClr val="6A2CA0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Ophthalmic</c:v>
                </c:pt>
              </c:strCache>
            </c:strRef>
          </c:tx>
          <c:spPr>
            <a:solidFill>
              <a:srgbClr val="3E8B45"/>
            </a:solidFill>
            <a:ln>
              <a:solidFill>
                <a:srgbClr val="3E8B45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Hematology</c:v>
                </c:pt>
              </c:strCache>
            </c:strRef>
          </c:tx>
          <c:spPr>
            <a:solidFill>
              <a:srgbClr val="F3A62A"/>
            </a:solidFill>
            <a:ln>
              <a:solidFill>
                <a:srgbClr val="F3A62A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Gastroenterology-Urology</c:v>
                </c:pt>
              </c:strCache>
            </c:strRef>
          </c:tx>
          <c:spPr>
            <a:solidFill>
              <a:srgbClr val="AD2458"/>
            </a:solidFill>
            <a:ln>
              <a:solidFill>
                <a:srgbClr val="AD2458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5</c:v>
                </c:pt>
                <c:pt idx="23">
                  <c:v>5</c:v>
                </c:pt>
                <c:pt idx="24">
                  <c:v>8</c:v>
                </c:pt>
                <c:pt idx="25">
                  <c:v>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Anesthesiology</c:v>
                </c:pt>
              </c:strCache>
            </c:strRef>
          </c:tx>
          <c:spPr>
            <a:solidFill>
              <a:srgbClr val="16858C"/>
            </a:solidFill>
            <a:ln>
              <a:solidFill>
                <a:srgbClr val="16858C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Sheet1!$H$2:$H$27</c:f>
              <c:numCache>
                <c:formatCode>General</c:formatCode>
                <c:ptCount val="2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5</c:v>
                </c:pt>
                <c:pt idx="23">
                  <c:v>5</c:v>
                </c:pt>
                <c:pt idx="24">
                  <c:v>8</c:v>
                </c:pt>
                <c:pt idx="25">
                  <c:v>4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Neurology</c:v>
                </c:pt>
              </c:strCache>
            </c:strRef>
          </c:tx>
          <c:spPr>
            <a:solidFill>
              <a:srgbClr val="E97817"/>
            </a:solidFill>
            <a:ln>
              <a:solidFill>
                <a:srgbClr val="E97817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Sheet1!$I$2:$I$27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6</c:v>
                </c:pt>
                <c:pt idx="18">
                  <c:v>5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11</c:v>
                </c:pt>
                <c:pt idx="23">
                  <c:v>15</c:v>
                </c:pt>
                <c:pt idx="24">
                  <c:v>19</c:v>
                </c:pt>
                <c:pt idx="25">
                  <c:v>8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Cardiovascular</c:v>
                </c:pt>
              </c:strCache>
            </c:strRef>
          </c:tx>
          <c:spPr>
            <a:solidFill>
              <a:srgbClr val="C93636"/>
            </a:solidFill>
            <a:ln>
              <a:solidFill>
                <a:srgbClr val="C93636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Sheet1!$J$2:$J$27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4</c:v>
                </c:pt>
                <c:pt idx="16">
                  <c:v>7</c:v>
                </c:pt>
                <c:pt idx="17">
                  <c:v>10</c:v>
                </c:pt>
                <c:pt idx="18">
                  <c:v>15</c:v>
                </c:pt>
                <c:pt idx="19">
                  <c:v>8</c:v>
                </c:pt>
                <c:pt idx="20">
                  <c:v>11</c:v>
                </c:pt>
                <c:pt idx="21">
                  <c:v>14</c:v>
                </c:pt>
                <c:pt idx="22">
                  <c:v>21</c:v>
                </c:pt>
                <c:pt idx="23">
                  <c:v>15</c:v>
                </c:pt>
                <c:pt idx="24">
                  <c:v>30</c:v>
                </c:pt>
                <c:pt idx="25">
                  <c:v>15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Radiology</c:v>
                </c:pt>
              </c:strCache>
            </c:strRef>
          </c:tx>
          <c:spPr>
            <a:solidFill>
              <a:srgbClr val="2568B8"/>
            </a:solidFill>
            <a:ln>
              <a:solidFill>
                <a:srgbClr val="2568B8"/>
              </a:solidFill>
            </a:ln>
          </c:spPr>
          <c:cat>
            <c:strRef>
              <c:f>Sheet1!$A$2:$A$27</c:f>
              <c:strCache>
                <c:ptCount val="26"/>
                <c:pt idx="0">
                  <c:v>1995</c:v>
                </c:pt>
                <c:pt idx="1">
                  <c:v>1997</c:v>
                </c:pt>
                <c:pt idx="2">
                  <c:v>1998</c:v>
                </c:pt>
                <c:pt idx="3">
                  <c:v>2001</c:v>
                </c:pt>
                <c:pt idx="4">
                  <c:v>2002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2008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  <c:pt idx="25">
                  <c:v>2026</c:v>
                </c:pt>
              </c:strCache>
            </c:strRef>
          </c:cat>
          <c:val>
            <c:numRef>
              <c:f>Sheet1!$K$2:$K$27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  <c:pt idx="14">
                  <c:v>1</c:v>
                </c:pt>
                <c:pt idx="15">
                  <c:v>11</c:v>
                </c:pt>
                <c:pt idx="16">
                  <c:v>16</c:v>
                </c:pt>
                <c:pt idx="17">
                  <c:v>40</c:v>
                </c:pt>
                <c:pt idx="18">
                  <c:v>51</c:v>
                </c:pt>
                <c:pt idx="19">
                  <c:v>99</c:v>
                </c:pt>
                <c:pt idx="20">
                  <c:v>110</c:v>
                </c:pt>
                <c:pt idx="21">
                  <c:v>138</c:v>
                </c:pt>
                <c:pt idx="22">
                  <c:v>178</c:v>
                </c:pt>
                <c:pt idx="23">
                  <c:v>183</c:v>
                </c:pt>
                <c:pt idx="24">
                  <c:v>254</c:v>
                </c:pt>
                <c:pt idx="25">
                  <c:v>135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68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00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t>Number of devices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8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6949440" cy="347472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2200" b="1" i="0">
                <a:solidFill>
                  <a:srgbClr val="10233F"/>
                </a:solidFill>
                <a:latin typeface="Aptos"/>
              </a:rPr>
              <a:t>FDA AI-Enabled Medical Device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8368"/>
            <a:ext cx="7040880" cy="219456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Aptos"/>
              </a:rPr>
              <a:t>Entries by final-decision year and FDA lead panel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7680960" cy="210312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30" b="0" i="0">
                <a:solidFill>
                  <a:srgbClr val="64748B"/>
                </a:solidFill>
                <a:latin typeface="Aptos"/>
              </a:rPr>
              <a:t>Source: U.S. Food and Drug Administration AI-Enabled Medical Devices List CSV; adapted by AI2Practice for educational use.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47888" y="256032"/>
            <a:ext cx="987552" cy="78638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21040" y="374904"/>
            <a:ext cx="841248" cy="23774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ctr"/>
            <a:r>
              <a:rPr sz="1700" b="1" i="0">
                <a:solidFill>
                  <a:srgbClr val="10233F"/>
                </a:solidFill>
                <a:latin typeface="Aptos"/>
              </a:rPr>
              <a:t>1,614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02752" y="694944"/>
            <a:ext cx="877824" cy="228600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ctr"/>
            <a:r>
              <a:rPr sz="680" b="0" i="0">
                <a:solidFill>
                  <a:srgbClr val="64748B"/>
                </a:solidFill>
                <a:latin typeface="Aptos"/>
              </a:rPr>
              <a:t>FDA list entries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91472" y="256032"/>
            <a:ext cx="987552" cy="78638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64624" y="374904"/>
            <a:ext cx="841248" cy="23774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ctr"/>
            <a:r>
              <a:rPr sz="1700" b="1" i="0">
                <a:solidFill>
                  <a:srgbClr val="10233F"/>
                </a:solidFill>
                <a:latin typeface="Aptos"/>
              </a:rPr>
              <a:t>1,230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46336" y="694944"/>
            <a:ext cx="877824" cy="228600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ctr"/>
            <a:r>
              <a:rPr sz="680" b="0" i="0">
                <a:solidFill>
                  <a:srgbClr val="64748B"/>
                </a:solidFill>
                <a:latin typeface="Aptos"/>
              </a:rPr>
              <a:t>Radiology entries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744200" y="256032"/>
            <a:ext cx="987552" cy="78638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D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817352" y="374904"/>
            <a:ext cx="841248" cy="23774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ctr"/>
            <a:r>
              <a:rPr sz="1700" b="1" i="0">
                <a:solidFill>
                  <a:srgbClr val="10233F"/>
                </a:solidFill>
                <a:latin typeface="Aptos"/>
              </a:rPr>
              <a:t>76.2%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99064" y="694944"/>
            <a:ext cx="877824" cy="228600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ctr"/>
            <a:r>
              <a:rPr sz="680" b="0" i="0">
                <a:solidFill>
                  <a:srgbClr val="64748B"/>
                </a:solidFill>
                <a:latin typeface="Aptos"/>
              </a:rPr>
              <a:t>Radiology share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502920" y="1225296"/>
          <a:ext cx="7479792" cy="4160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Rectangle 14"/>
          <p:cNvSpPr/>
          <p:nvPr/>
        </p:nvSpPr>
        <p:spPr>
          <a:xfrm>
            <a:off x="8485632" y="1188720"/>
            <a:ext cx="2999232" cy="246888"/>
          </a:xfrm>
          <a:prstGeom prst="rect">
            <a:avLst/>
          </a:prstGeom>
          <a:solidFill>
            <a:srgbClr val="FFF5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75320" y="1239012"/>
            <a:ext cx="100584" cy="100584"/>
          </a:xfrm>
          <a:prstGeom prst="rect">
            <a:avLst/>
          </a:prstGeom>
          <a:solidFill>
            <a:srgbClr val="256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58200" y="1207008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1" i="0">
                <a:solidFill>
                  <a:srgbClr val="111827"/>
                </a:solidFill>
                <a:latin typeface="Aptos"/>
              </a:rPr>
              <a:t>Radiology (1,230)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75320" y="1453896"/>
            <a:ext cx="100584" cy="100584"/>
          </a:xfrm>
          <a:prstGeom prst="rect">
            <a:avLst/>
          </a:prstGeom>
          <a:solidFill>
            <a:srgbClr val="C9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58200" y="1421892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Cardiovascular (154)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75320" y="1668780"/>
            <a:ext cx="100584" cy="100584"/>
          </a:xfrm>
          <a:prstGeom prst="rect">
            <a:avLst/>
          </a:prstGeom>
          <a:solidFill>
            <a:srgbClr val="E978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58200" y="1636776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Neurology (73)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75320" y="1883664"/>
            <a:ext cx="100584" cy="100584"/>
          </a:xfrm>
          <a:prstGeom prst="rect">
            <a:avLst/>
          </a:prstGeom>
          <a:solidFill>
            <a:srgbClr val="1685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58200" y="1851660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Anesthesiology (30)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75320" y="2098548"/>
            <a:ext cx="100584" cy="100584"/>
          </a:xfrm>
          <a:prstGeom prst="rect">
            <a:avLst/>
          </a:prstGeom>
          <a:solidFill>
            <a:srgbClr val="AD2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58200" y="2066543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Gastroenterology/Urology (27)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75320" y="2313432"/>
            <a:ext cx="100584" cy="100584"/>
          </a:xfrm>
          <a:prstGeom prst="rect">
            <a:avLst/>
          </a:prstGeom>
          <a:solidFill>
            <a:srgbClr val="F3A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2281428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Hematology (22)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75320" y="2528316"/>
            <a:ext cx="100584" cy="100584"/>
          </a:xfrm>
          <a:prstGeom prst="rect">
            <a:avLst/>
          </a:prstGeom>
          <a:solidFill>
            <a:srgbClr val="3E8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58200" y="2496312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Ophthalmic (10)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75320" y="2743200"/>
            <a:ext cx="100584" cy="100584"/>
          </a:xfrm>
          <a:prstGeom prst="rect">
            <a:avLst/>
          </a:prstGeom>
          <a:solidFill>
            <a:srgbClr val="6A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58200" y="2711196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Pathology (10)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75320" y="2958084"/>
            <a:ext cx="100584" cy="100584"/>
          </a:xfrm>
          <a:prstGeom prst="rect">
            <a:avLst/>
          </a:prstGeom>
          <a:solidFill>
            <a:srgbClr val="4B2C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58200" y="2926080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General and Plastic Surgery (9)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275320" y="3172968"/>
            <a:ext cx="100584" cy="100584"/>
          </a:xfrm>
          <a:prstGeom prst="rect">
            <a:avLst/>
          </a:prstGeom>
          <a:solidFill>
            <a:srgbClr val="1472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58200" y="3140963"/>
            <a:ext cx="3337560" cy="146304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69" b="0" i="0">
                <a:solidFill>
                  <a:srgbClr val="111827"/>
                </a:solidFill>
                <a:latin typeface="Aptos"/>
              </a:rPr>
              <a:t>Other (49)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5468112"/>
            <a:ext cx="11109960" cy="164592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740" b="0" i="0">
                <a:solidFill>
                  <a:srgbClr val="64748B"/>
                </a:solidFill>
                <a:latin typeface="Aptos"/>
              </a:rPr>
              <a:t>Latest final-decision date in FDA source: Jun 29, 2026   |   AI2Practice sync: Sep 27, 2026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2920" y="5650992"/>
            <a:ext cx="11173968" cy="804672"/>
          </a:xfrm>
          <a:prstGeom prst="roundRect">
            <a:avLst/>
          </a:prstGeom>
          <a:solidFill>
            <a:srgbClr val="FFF8CC"/>
          </a:solidFill>
          <a:ln w="12700">
            <a:solidFill>
              <a:srgbClr val="C7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5760720"/>
            <a:ext cx="2697480" cy="201168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1019" b="1" i="0">
                <a:solidFill>
                  <a:srgbClr val="10233F"/>
                </a:solidFill>
                <a:latin typeface="Aptos"/>
              </a:rPr>
              <a:t>Find this useful? Please cite us.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10128" y="5724144"/>
            <a:ext cx="8183879" cy="393192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800" b="0" i="0">
                <a:solidFill>
                  <a:srgbClr val="1F2937"/>
                </a:solidFill>
                <a:latin typeface="Aptos"/>
              </a:rPr>
              <a:t>Li S, Andriole K, Chang P, Grimm L, Heilbrun M, Krupinski E, Klontzas M, Amiruddin R, Kadom N, Doo FX. AI2Practice: FDA AI-Enabled Medical Device List visualization. AI2Practice. https://um-ihc-ca2i.github.io/ai2practice/tracker.html. Source data: U.S. FDA AI-Enabled Medical Devices List. Visualization adapted by AI2Practice for educational use; not an FDA product or endorsement.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10128" y="6172200"/>
            <a:ext cx="8183879" cy="155448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algn="l"/>
            <a:r>
              <a:rPr sz="690" b="0" i="1">
                <a:solidFill>
                  <a:srgbClr val="64748B"/>
                </a:solidFill>
                <a:latin typeface="Aptos"/>
              </a:rPr>
              <a:t>FDA notes that the AI-Enabled Medical Device List is updated periodically and is not comprehensive.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FDA AI-Enabled Medical Device List</dc:title>
  <dc:subject>FDA AI-Enabled Medical Device List visualization</dc:subject>
  <dc:creator>AI2Practice</dc:creator>
  <cp:keywords>FDA; AI-enabled medical devices; AI2Practice; radiology</cp:keywords>
  <dc:description>Source: FDA AI-Enabled Medical Devices List; visualization adapted by AI2Practice for educational use.</dc:description>
  <cp:lastModifiedBy>Steve Canny</cp:lastModifiedBy>
  <cp:revision>1</cp:revision>
  <dcterms:created xsi:type="dcterms:W3CDTF">2013-01-27T09:14:16Z</dcterms:created>
  <dcterms:modified xsi:type="dcterms:W3CDTF">2026-09-27T02:48:05Z</dcterms:modified>
  <cp:category/>
</cp:coreProperties>
</file>